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56" r:id="rId4"/>
    <p:sldId id="257" r:id="rId5"/>
    <p:sldId id="267" r:id="rId6"/>
    <p:sldId id="268" r:id="rId7"/>
    <p:sldId id="269" r:id="rId8"/>
    <p:sldId id="262" r:id="rId9"/>
    <p:sldId id="258" r:id="rId10"/>
    <p:sldId id="277" r:id="rId11"/>
    <p:sldId id="278" r:id="rId12"/>
    <p:sldId id="280" r:id="rId13"/>
    <p:sldId id="279" r:id="rId14"/>
    <p:sldId id="281" r:id="rId15"/>
    <p:sldId id="263" r:id="rId16"/>
    <p:sldId id="270" r:id="rId17"/>
    <p:sldId id="282" r:id="rId18"/>
    <p:sldId id="283" r:id="rId19"/>
    <p:sldId id="284" r:id="rId20"/>
    <p:sldId id="265" r:id="rId21"/>
    <p:sldId id="271" r:id="rId22"/>
    <p:sldId id="286" r:id="rId23"/>
    <p:sldId id="287" r:id="rId24"/>
    <p:sldId id="288" r:id="rId25"/>
    <p:sldId id="289" r:id="rId26"/>
    <p:sldId id="261" r:id="rId27"/>
    <p:sldId id="272" r:id="rId28"/>
    <p:sldId id="292" r:id="rId29"/>
    <p:sldId id="293" r:id="rId30"/>
    <p:sldId id="266" r:id="rId31"/>
    <p:sldId id="290" r:id="rId32"/>
    <p:sldId id="276" r:id="rId33"/>
    <p:sldId id="273" r:id="rId34"/>
    <p:sldId id="274" r:id="rId35"/>
    <p:sldId id="294" r:id="rId36"/>
    <p:sldId id="295" r:id="rId37"/>
    <p:sldId id="296" r:id="rId38"/>
    <p:sldId id="297" r:id="rId39"/>
    <p:sldId id="298" r:id="rId40"/>
    <p:sldId id="300" r:id="rId41"/>
    <p:sldId id="299" r:id="rId42"/>
    <p:sldId id="301" r:id="rId43"/>
    <p:sldId id="264" r:id="rId44"/>
    <p:sldId id="302" r:id="rId45"/>
    <p:sldId id="291" r:id="rId46"/>
    <p:sldId id="28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844221-7FE9-4920-B85B-3C7BB9BE9CC7}"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232942794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44221-7FE9-4920-B85B-3C7BB9BE9CC7}"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299136996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44221-7FE9-4920-B85B-3C7BB9BE9CC7}"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322255731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44221-7FE9-4920-B85B-3C7BB9BE9CC7}"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28083280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844221-7FE9-4920-B85B-3C7BB9BE9CC7}"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311831602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844221-7FE9-4920-B85B-3C7BB9BE9CC7}"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424608540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844221-7FE9-4920-B85B-3C7BB9BE9CC7}" type="datetimeFigureOut">
              <a:rPr lang="en-GB" smtClean="0"/>
              <a:t>08/04/2020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253294242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844221-7FE9-4920-B85B-3C7BB9BE9CC7}" type="datetimeFigureOut">
              <a:rPr lang="en-GB" smtClean="0"/>
              <a:t>08/04/2020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18067378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44221-7FE9-4920-B85B-3C7BB9BE9CC7}" type="datetimeFigureOut">
              <a:rPr lang="en-GB" smtClean="0"/>
              <a:t>08/04/2020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330247141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844221-7FE9-4920-B85B-3C7BB9BE9CC7}"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16998726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844221-7FE9-4920-B85B-3C7BB9BE9CC7}"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57CE1-0E9B-456A-971C-E61708B5D119}" type="slidenum">
              <a:rPr lang="en-GB" smtClean="0"/>
              <a:t>‹#›</a:t>
            </a:fld>
            <a:endParaRPr lang="en-GB"/>
          </a:p>
        </p:txBody>
      </p:sp>
    </p:spTree>
    <p:extLst>
      <p:ext uri="{BB962C8B-B14F-4D97-AF65-F5344CB8AC3E}">
        <p14:creationId xmlns:p14="http://schemas.microsoft.com/office/powerpoint/2010/main" val="83302346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44221-7FE9-4920-B85B-3C7BB9BE9CC7}" type="datetimeFigureOut">
              <a:rPr lang="en-GB" smtClean="0"/>
              <a:t>08/04/2020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57CE1-0E9B-456A-971C-E61708B5D119}" type="slidenum">
              <a:rPr lang="en-GB" smtClean="0"/>
              <a:t>‹#›</a:t>
            </a:fld>
            <a:endParaRPr lang="en-GB"/>
          </a:p>
        </p:txBody>
      </p:sp>
    </p:spTree>
    <p:extLst>
      <p:ext uri="{BB962C8B-B14F-4D97-AF65-F5344CB8AC3E}">
        <p14:creationId xmlns:p14="http://schemas.microsoft.com/office/powerpoint/2010/main" val="69891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540759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17072" y="1119814"/>
            <a:ext cx="8695386" cy="4379465"/>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Up from the grave He arose,</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With a mighty triumph o’er His foes;</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He arose a Victor </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from the dark domain,</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And He lives for ever </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with His saints to reign:</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He arose! He arose!</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Alleluia! Christ arose!</a:t>
            </a:r>
          </a:p>
        </p:txBody>
      </p:sp>
    </p:spTree>
    <p:extLst>
      <p:ext uri="{BB962C8B-B14F-4D97-AF65-F5344CB8AC3E}">
        <p14:creationId xmlns:p14="http://schemas.microsoft.com/office/powerpoint/2010/main" val="2473864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511865" y="1853910"/>
            <a:ext cx="8305800" cy="2280208"/>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2  Vainly they watch His bed,</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Jesus, my Saviour;</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Vainly they seal the dead,</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Jesus, my Lord:</a:t>
            </a:r>
          </a:p>
        </p:txBody>
      </p:sp>
    </p:spTree>
    <p:extLst>
      <p:ext uri="{BB962C8B-B14F-4D97-AF65-F5344CB8AC3E}">
        <p14:creationId xmlns:p14="http://schemas.microsoft.com/office/powerpoint/2010/main" val="25018063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17072" y="1119814"/>
            <a:ext cx="8695386" cy="4379465"/>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Up from the grave He arose,</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With a mighty triumph o’er His foes;</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He arose a Victor </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from the dark domain,</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And He lives for ever  </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with His saints to reign:</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He arose! He arose!</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Alleluia! Christ arose!</a:t>
            </a:r>
          </a:p>
        </p:txBody>
      </p:sp>
    </p:spTree>
    <p:extLst>
      <p:ext uri="{BB962C8B-B14F-4D97-AF65-F5344CB8AC3E}">
        <p14:creationId xmlns:p14="http://schemas.microsoft.com/office/powerpoint/2010/main" val="6129128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511865" y="1647848"/>
            <a:ext cx="8305800" cy="2370361"/>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3/3  Death cannot keep his prey,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Jesus, my Saviour;</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He tore the bars away,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Jesus, my Lord:</a:t>
            </a:r>
          </a:p>
        </p:txBody>
      </p:sp>
    </p:spTree>
    <p:extLst>
      <p:ext uri="{BB962C8B-B14F-4D97-AF65-F5344CB8AC3E}">
        <p14:creationId xmlns:p14="http://schemas.microsoft.com/office/powerpoint/2010/main" val="334514493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17072" y="1119814"/>
            <a:ext cx="8695386" cy="4379465"/>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Up from the grave He arose,</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With a mighty triumph o’er His foes;</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He arose a Victor </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from the dark domain,</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And He lives for </a:t>
            </a:r>
            <a:r>
              <a:rPr lang="en-GB" altLang="en-US" sz="3600" b="1" i="1">
                <a:solidFill>
                  <a:srgbClr val="FFFF00"/>
                </a:solidFill>
                <a:latin typeface="Tahoma" panose="020B0604030504040204" pitchFamily="34" charset="0"/>
                <a:ea typeface="Tahoma" panose="020B0604030504040204" pitchFamily="34" charset="0"/>
                <a:cs typeface="Tahoma" panose="020B0604030504040204" pitchFamily="34" charset="0"/>
              </a:rPr>
              <a:t>ever </a:t>
            </a:r>
          </a:p>
          <a:p>
            <a:pPr>
              <a:spcBef>
                <a:spcPct val="0"/>
              </a:spcBef>
              <a:buFontTx/>
              <a:buNone/>
            </a:pPr>
            <a:r>
              <a:rPr lang="en-GB" altLang="en-US" sz="3600" b="1" i="1">
                <a:solidFill>
                  <a:srgbClr val="FFFF00"/>
                </a:solidFill>
                <a:latin typeface="Tahoma" panose="020B0604030504040204" pitchFamily="34" charset="0"/>
                <a:ea typeface="Tahoma" panose="020B0604030504040204" pitchFamily="34" charset="0"/>
                <a:cs typeface="Tahoma" panose="020B0604030504040204" pitchFamily="34" charset="0"/>
              </a:rPr>
              <a:t>with </a:t>
            </a: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His saints to reign:</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He arose! He arose!</a:t>
            </a:r>
          </a:p>
          <a:p>
            <a:pPr>
              <a:spcBef>
                <a:spcPct val="0"/>
              </a:spcBef>
              <a:buFontTx/>
              <a:buNone/>
            </a:pPr>
            <a:r>
              <a:rPr lang="en-GB" altLang="en-US" sz="3600" b="1" i="1" dirty="0">
                <a:solidFill>
                  <a:srgbClr val="FFFF00"/>
                </a:solidFill>
                <a:latin typeface="Tahoma" panose="020B0604030504040204" pitchFamily="34" charset="0"/>
                <a:ea typeface="Tahoma" panose="020B0604030504040204" pitchFamily="34" charset="0"/>
                <a:cs typeface="Tahoma" panose="020B0604030504040204" pitchFamily="34" charset="0"/>
              </a:rPr>
              <a:t>Alleluia! Christ arose!</a:t>
            </a:r>
          </a:p>
        </p:txBody>
      </p:sp>
      <p:sp>
        <p:nvSpPr>
          <p:cNvPr id="2" name="Rectangle 1"/>
          <p:cNvSpPr/>
          <p:nvPr/>
        </p:nvSpPr>
        <p:spPr>
          <a:xfrm>
            <a:off x="5766573" y="5997286"/>
            <a:ext cx="2736647" cy="369332"/>
          </a:xfrm>
          <a:prstGeom prst="rect">
            <a:avLst/>
          </a:prstGeom>
        </p:spPr>
        <p:txBody>
          <a:bodyPr wrap="none">
            <a:spAutoFit/>
          </a:bodyPr>
          <a:lstStyle/>
          <a:p>
            <a:pPr algn="r">
              <a:spcBef>
                <a:spcPct val="0"/>
              </a:spcBef>
              <a:buFontTx/>
              <a:buNone/>
            </a:pPr>
            <a:r>
              <a:rPr lang="en-GB" altLang="en-US" b="1" dirty="0">
                <a:solidFill>
                  <a:schemeClr val="bg1"/>
                </a:solidFill>
                <a:latin typeface="Arial" panose="020B0604020202020204" pitchFamily="34" charset="0"/>
                <a:cs typeface="Arial" panose="020B0604020202020204" pitchFamily="34" charset="0"/>
              </a:rPr>
              <a:t>Robert Lowry (1826-99)</a:t>
            </a:r>
            <a:endParaRPr lang="en-GB" altLang="en-US"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21435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97846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511865" y="1145572"/>
            <a:ext cx="8305800" cy="4109008"/>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1  The day of resurrection,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Earth, tell it out abroad!</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GB" altLang="en-US" sz="3600" b="1" dirty="0" err="1">
                <a:solidFill>
                  <a:srgbClr val="FFFF00"/>
                </a:solidFill>
                <a:latin typeface="Tahoma" panose="020B0604030504040204" pitchFamily="34" charset="0"/>
                <a:ea typeface="Tahoma" panose="020B0604030504040204" pitchFamily="34" charset="0"/>
                <a:cs typeface="Tahoma" panose="020B0604030504040204" pitchFamily="34" charset="0"/>
              </a:rPr>
              <a:t>passover</a:t>
            </a: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 of gladness,</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The </a:t>
            </a:r>
            <a:r>
              <a:rPr lang="en-GB" altLang="en-US" sz="3600" b="1" dirty="0" err="1">
                <a:solidFill>
                  <a:srgbClr val="FFFF00"/>
                </a:solidFill>
                <a:latin typeface="Tahoma" panose="020B0604030504040204" pitchFamily="34" charset="0"/>
                <a:ea typeface="Tahoma" panose="020B0604030504040204" pitchFamily="34" charset="0"/>
                <a:cs typeface="Tahoma" panose="020B0604030504040204" pitchFamily="34" charset="0"/>
              </a:rPr>
              <a:t>passover</a:t>
            </a: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 of God!</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From death to life eternal,</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From earth unto the sky,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Our Christ has brought us over</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With hymns of victory.</a:t>
            </a:r>
          </a:p>
        </p:txBody>
      </p:sp>
      <p:sp>
        <p:nvSpPr>
          <p:cNvPr id="2" name="TextBox 1"/>
          <p:cNvSpPr txBox="1"/>
          <p:nvPr/>
        </p:nvSpPr>
        <p:spPr>
          <a:xfrm>
            <a:off x="6864441" y="5876932"/>
            <a:ext cx="1622738" cy="523220"/>
          </a:xfrm>
          <a:prstGeom prst="rect">
            <a:avLst/>
          </a:prstGeom>
          <a:noFill/>
        </p:spPr>
        <p:txBody>
          <a:bodyPr wrap="square" rtlCol="0">
            <a:spAutoFit/>
          </a:bodyPr>
          <a:lstStyle/>
          <a:p>
            <a:r>
              <a:rPr lang="en-GB"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StF</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311</a:t>
            </a:r>
          </a:p>
        </p:txBody>
      </p:sp>
    </p:spTree>
    <p:extLst>
      <p:ext uri="{BB962C8B-B14F-4D97-AF65-F5344CB8AC3E}">
        <p14:creationId xmlns:p14="http://schemas.microsoft.com/office/powerpoint/2010/main" val="330720781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415344" y="1313414"/>
            <a:ext cx="8305800" cy="4237797"/>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2  Our hearts be pure from evil,</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That we may see aright</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The Lord in rays eternal</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Of resurrection light;</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And, listening to His accents,</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May hear, so calm and plain,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His own, 'All hail!' and, hearing,</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May raise the victor strain.</a:t>
            </a:r>
          </a:p>
        </p:txBody>
      </p:sp>
    </p:spTree>
    <p:extLst>
      <p:ext uri="{BB962C8B-B14F-4D97-AF65-F5344CB8AC3E}">
        <p14:creationId xmlns:p14="http://schemas.microsoft.com/office/powerpoint/2010/main" val="169796219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685800" y="617538"/>
            <a:ext cx="8305800" cy="6240462"/>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3/3 Now let the heavens be joyful,</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Let earth her song begin,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The round world keep high triumph,</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And all that is therein;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Let all things seen and unseen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Their notes of gladness blend,</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For Christ the Lord is risen,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Our joy that has no end.</a:t>
            </a:r>
          </a:p>
          <a:p>
            <a:pPr>
              <a:spcBef>
                <a:spcPct val="0"/>
              </a:spcBef>
              <a:buFontTx/>
              <a:buNone/>
            </a:pPr>
            <a:endParaRPr lang="en-GB" altLang="en-US" sz="3600" b="1" dirty="0">
              <a:latin typeface="Arial" panose="020B0604020202020204" pitchFamily="34" charset="0"/>
              <a:cs typeface="Arial" panose="020B0604020202020204" pitchFamily="34" charset="0"/>
            </a:endParaRPr>
          </a:p>
          <a:p>
            <a:pPr algn="r">
              <a:spcBef>
                <a:spcPct val="0"/>
              </a:spcBef>
              <a:buFontTx/>
              <a:buNone/>
            </a:pPr>
            <a:endParaRPr lang="en-GB" altLang="en-US" b="1" dirty="0">
              <a:latin typeface="Arial" panose="020B0604020202020204" pitchFamily="34" charset="0"/>
              <a:cs typeface="Arial" panose="020B0604020202020204" pitchFamily="34" charset="0"/>
            </a:endParaRPr>
          </a:p>
          <a:p>
            <a:pPr algn="r">
              <a:spcBef>
                <a:spcPct val="0"/>
              </a:spcBef>
              <a:buFontTx/>
              <a:buNone/>
            </a:pPr>
            <a:r>
              <a:rPr lang="en-GB" altLang="en-US" b="1" dirty="0">
                <a:solidFill>
                  <a:schemeClr val="bg1"/>
                </a:solidFill>
                <a:latin typeface="Arial" panose="020B0604020202020204" pitchFamily="34" charset="0"/>
                <a:cs typeface="Arial" panose="020B0604020202020204" pitchFamily="34" charset="0"/>
              </a:rPr>
              <a:t>John of Damascus</a:t>
            </a:r>
          </a:p>
          <a:p>
            <a:pPr algn="r">
              <a:spcBef>
                <a:spcPct val="0"/>
              </a:spcBef>
              <a:buFontTx/>
              <a:buNone/>
            </a:pPr>
            <a:r>
              <a:rPr lang="en-GB" altLang="en-US" b="1" dirty="0">
                <a:solidFill>
                  <a:schemeClr val="bg1"/>
                </a:solidFill>
                <a:latin typeface="Arial" panose="020B0604020202020204" pitchFamily="34" charset="0"/>
                <a:cs typeface="Arial" panose="020B0604020202020204" pitchFamily="34" charset="0"/>
              </a:rPr>
              <a:t>Tr. John Mason Neale</a:t>
            </a:r>
          </a:p>
        </p:txBody>
      </p:sp>
    </p:spTree>
    <p:extLst>
      <p:ext uri="{BB962C8B-B14F-4D97-AF65-F5344CB8AC3E}">
        <p14:creationId xmlns:p14="http://schemas.microsoft.com/office/powerpoint/2010/main" val="66680271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21971" y="5451971"/>
            <a:ext cx="5100035" cy="1261884"/>
          </a:xfrm>
          <a:prstGeom prst="rect">
            <a:avLst/>
          </a:prstGeom>
          <a:noFill/>
        </p:spPr>
        <p:txBody>
          <a:bodyPr wrap="square" rtlCol="0">
            <a:spAutoFit/>
          </a:bodyPr>
          <a:lstStyle/>
          <a:p>
            <a:pPr algn="ctr"/>
            <a:r>
              <a:rPr lang="en-GB" sz="3800" b="1" dirty="0">
                <a:solidFill>
                  <a:srgbClr val="FFFF00"/>
                </a:solidFill>
                <a:latin typeface="Georgia" panose="02040502050405020303" pitchFamily="18" charset="0"/>
                <a:cs typeface="Arial" panose="020B0604020202020204" pitchFamily="34" charset="0"/>
              </a:rPr>
              <a:t>Welcome to Easter Morning</a:t>
            </a:r>
            <a:r>
              <a:rPr lang="en-GB" sz="3800" b="1" dirty="0">
                <a:solidFill>
                  <a:schemeClr val="bg1"/>
                </a:solidFill>
                <a:latin typeface="Georgia" panose="02040502050405020303" pitchFamily="18" charset="0"/>
                <a:cs typeface="Arial" panose="020B0604020202020204" pitchFamily="34" charset="0"/>
              </a:rPr>
              <a:t> </a:t>
            </a:r>
            <a:r>
              <a:rPr lang="en-GB" sz="3800" b="1" dirty="0">
                <a:solidFill>
                  <a:srgbClr val="FFFF00"/>
                </a:solidFill>
                <a:latin typeface="Georgia" panose="02040502050405020303" pitchFamily="18" charset="0"/>
                <a:cs typeface="Arial" panose="020B0604020202020204" pitchFamily="34" charset="0"/>
              </a:rPr>
              <a:t>Worshi</a:t>
            </a:r>
            <a:r>
              <a:rPr lang="en-GB" sz="3800" b="1" dirty="0">
                <a:solidFill>
                  <a:srgbClr val="FFFF00"/>
                </a:solidFill>
                <a:cs typeface="Arial" panose="020B0604020202020204" pitchFamily="34" charset="0"/>
              </a:rPr>
              <a:t>p</a:t>
            </a:r>
          </a:p>
        </p:txBody>
      </p:sp>
      <p:pic>
        <p:nvPicPr>
          <p:cNvPr id="4" name="Picture 2" descr="North Kent Methodist Circuit - Invitation to worship from ho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34" r="4554" b="57599"/>
          <a:stretch/>
        </p:blipFill>
        <p:spPr bwMode="auto">
          <a:xfrm>
            <a:off x="6255913" y="5636611"/>
            <a:ext cx="2054179" cy="95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1590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21971" y="5451971"/>
            <a:ext cx="5100035" cy="1261884"/>
          </a:xfrm>
          <a:prstGeom prst="rect">
            <a:avLst/>
          </a:prstGeom>
          <a:noFill/>
        </p:spPr>
        <p:txBody>
          <a:bodyPr wrap="square" rtlCol="0">
            <a:spAutoFit/>
          </a:bodyPr>
          <a:lstStyle/>
          <a:p>
            <a:pPr algn="ctr"/>
            <a:r>
              <a:rPr lang="en-GB" sz="3800" b="1" dirty="0">
                <a:solidFill>
                  <a:srgbClr val="FFFF00"/>
                </a:solidFill>
                <a:latin typeface="Georgia" panose="02040502050405020303" pitchFamily="18" charset="0"/>
                <a:cs typeface="Arial" panose="020B0604020202020204" pitchFamily="34" charset="0"/>
              </a:rPr>
              <a:t>Welcome to Easter Morning</a:t>
            </a:r>
            <a:r>
              <a:rPr lang="en-GB" sz="3800" b="1" dirty="0">
                <a:solidFill>
                  <a:schemeClr val="bg1"/>
                </a:solidFill>
                <a:latin typeface="Georgia" panose="02040502050405020303" pitchFamily="18" charset="0"/>
                <a:cs typeface="Arial" panose="020B0604020202020204" pitchFamily="34" charset="0"/>
              </a:rPr>
              <a:t> </a:t>
            </a:r>
            <a:r>
              <a:rPr lang="en-GB" sz="3800" b="1" dirty="0">
                <a:solidFill>
                  <a:srgbClr val="FFFF00"/>
                </a:solidFill>
                <a:latin typeface="Georgia" panose="02040502050405020303" pitchFamily="18" charset="0"/>
                <a:cs typeface="Arial" panose="020B0604020202020204" pitchFamily="34" charset="0"/>
              </a:rPr>
              <a:t>Worshi</a:t>
            </a:r>
            <a:r>
              <a:rPr lang="en-GB" sz="3800" b="1" dirty="0">
                <a:solidFill>
                  <a:srgbClr val="FFFF00"/>
                </a:solidFill>
                <a:cs typeface="Arial" panose="020B0604020202020204" pitchFamily="34" charset="0"/>
              </a:rPr>
              <a:t>p</a:t>
            </a:r>
          </a:p>
        </p:txBody>
      </p:sp>
      <p:pic>
        <p:nvPicPr>
          <p:cNvPr id="4" name="Picture 2" descr="North Kent Methodist Circuit - Invitation to worship from ho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34" r="4554" b="57599"/>
          <a:stretch/>
        </p:blipFill>
        <p:spPr bwMode="auto">
          <a:xfrm>
            <a:off x="6255913" y="5636611"/>
            <a:ext cx="2054179" cy="95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8358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63639" y="6078828"/>
            <a:ext cx="3902299" cy="646331"/>
          </a:xfrm>
          <a:prstGeom prst="rect">
            <a:avLst/>
          </a:prstGeom>
          <a:noFill/>
        </p:spPr>
        <p:txBody>
          <a:bodyPr wrap="square" rtlCol="0">
            <a:spAutoFit/>
          </a:bodyPr>
          <a:lstStyle/>
          <a:p>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Call to Worship:</a:t>
            </a:r>
          </a:p>
        </p:txBody>
      </p:sp>
      <p:sp>
        <p:nvSpPr>
          <p:cNvPr id="4" name="TextBox 3"/>
          <p:cNvSpPr txBox="1"/>
          <p:nvPr/>
        </p:nvSpPr>
        <p:spPr>
          <a:xfrm>
            <a:off x="4224269" y="1120462"/>
            <a:ext cx="3747753" cy="646331"/>
          </a:xfrm>
          <a:prstGeom prst="rect">
            <a:avLst/>
          </a:prstGeom>
          <a:noFill/>
        </p:spPr>
        <p:txBody>
          <a:bodyPr wrap="square" rtlCol="0">
            <a:spAutoFit/>
          </a:bodyPr>
          <a:lstStyle/>
          <a:p>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Christ is Risen:</a:t>
            </a:r>
          </a:p>
        </p:txBody>
      </p:sp>
      <p:sp>
        <p:nvSpPr>
          <p:cNvPr id="5" name="TextBox 4"/>
          <p:cNvSpPr txBox="1"/>
          <p:nvPr/>
        </p:nvSpPr>
        <p:spPr>
          <a:xfrm>
            <a:off x="4224269" y="1766793"/>
            <a:ext cx="4572000" cy="1200329"/>
          </a:xfrm>
          <a:prstGeom prst="rect">
            <a:avLst/>
          </a:prstGeom>
          <a:noFill/>
        </p:spPr>
        <p:txBody>
          <a:bodyPr wrap="square" rtlCol="0">
            <a:spAutoFit/>
          </a:bodyPr>
          <a:lstStyle/>
          <a:p>
            <a:r>
              <a:rPr lang="en-GB" sz="3600" b="1" dirty="0">
                <a:latin typeface="Tahoma" panose="020B0604030504040204" pitchFamily="34" charset="0"/>
                <a:ea typeface="Tahoma" panose="020B0604030504040204" pitchFamily="34" charset="0"/>
                <a:cs typeface="Tahoma" panose="020B0604030504040204" pitchFamily="34" charset="0"/>
              </a:rPr>
              <a:t>He is risen indeed!</a:t>
            </a:r>
          </a:p>
          <a:p>
            <a:r>
              <a:rPr lang="en-GB" sz="3600" b="1" dirty="0">
                <a:latin typeface="Tahoma" panose="020B0604030504040204" pitchFamily="34" charset="0"/>
                <a:ea typeface="Tahoma" panose="020B0604030504040204" pitchFamily="34" charset="0"/>
                <a:cs typeface="Tahoma" panose="020B0604030504040204" pitchFamily="34" charset="0"/>
              </a:rPr>
              <a:t>Alleluia!</a:t>
            </a:r>
          </a:p>
        </p:txBody>
      </p:sp>
    </p:spTree>
    <p:extLst>
      <p:ext uri="{BB962C8B-B14F-4D97-AF65-F5344CB8AC3E}">
        <p14:creationId xmlns:p14="http://schemas.microsoft.com/office/powerpoint/2010/main" val="111254423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685800" y="617538"/>
            <a:ext cx="8305800" cy="4224918"/>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1  Christ the Lord is risen today;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All creation joins to say: </a:t>
            </a:r>
            <a:br>
              <a:rPr lang="en-GB" altLang="en-US" sz="3600" b="1" dirty="0">
                <a:solidFill>
                  <a:srgbClr val="FFFF00"/>
                </a:solidFill>
                <a:latin typeface="Arial" panose="020B0604020202020204" pitchFamily="34" charset="0"/>
                <a:cs typeface="Arial" panose="020B0604020202020204" pitchFamily="34" charset="0"/>
              </a:rPr>
            </a:br>
            <a:r>
              <a:rPr lang="en-GB" altLang="en-US" sz="3600" b="1" dirty="0">
                <a:solidFill>
                  <a:srgbClr val="FFFF00"/>
                </a:solidFill>
                <a:latin typeface="Arial" panose="020B0604020202020204" pitchFamily="34" charset="0"/>
                <a:cs typeface="Arial" panose="020B0604020202020204" pitchFamily="34" charset="0"/>
              </a:rPr>
              <a:t>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Raise your joys and triumphs high: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Sing, you heavens, let earth reply: Alleluia!</a:t>
            </a:r>
          </a:p>
        </p:txBody>
      </p:sp>
      <p:sp>
        <p:nvSpPr>
          <p:cNvPr id="2" name="TextBox 1"/>
          <p:cNvSpPr txBox="1"/>
          <p:nvPr/>
        </p:nvSpPr>
        <p:spPr>
          <a:xfrm>
            <a:off x="6645499" y="5576552"/>
            <a:ext cx="1596980" cy="523220"/>
          </a:xfrm>
          <a:prstGeom prst="rect">
            <a:avLst/>
          </a:prstGeom>
          <a:noFill/>
        </p:spPr>
        <p:txBody>
          <a:bodyPr wrap="square" rtlCol="0">
            <a:spAutoFit/>
          </a:bodyPr>
          <a:lstStyle/>
          <a:p>
            <a:r>
              <a:rPr lang="en-GB"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StF</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298</a:t>
            </a:r>
          </a:p>
        </p:txBody>
      </p:sp>
    </p:spTree>
    <p:extLst>
      <p:ext uri="{BB962C8B-B14F-4D97-AF65-F5344CB8AC3E}">
        <p14:creationId xmlns:p14="http://schemas.microsoft.com/office/powerpoint/2010/main" val="390823930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685800" y="617538"/>
            <a:ext cx="8305800" cy="4109008"/>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2  Love’s redeeming work is done,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Fought the fight, the battle won;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Vain the stone, the watch, the seal;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Christ has burst the gates of hell: Alleluia!</a:t>
            </a:r>
          </a:p>
        </p:txBody>
      </p:sp>
    </p:spTree>
    <p:extLst>
      <p:ext uri="{BB962C8B-B14F-4D97-AF65-F5344CB8AC3E}">
        <p14:creationId xmlns:p14="http://schemas.microsoft.com/office/powerpoint/2010/main" val="297882433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685800" y="617538"/>
            <a:ext cx="8305800" cy="4057493"/>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3  Lives again our glorious King;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Where, O death, is now your sting?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Once He died our souls to save: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Where’s your victory, boasting grave? Alleluia!</a:t>
            </a:r>
          </a:p>
        </p:txBody>
      </p:sp>
    </p:spTree>
    <p:extLst>
      <p:ext uri="{BB962C8B-B14F-4D97-AF65-F5344CB8AC3E}">
        <p14:creationId xmlns:p14="http://schemas.microsoft.com/office/powerpoint/2010/main" val="45904811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685800" y="617538"/>
            <a:ext cx="8305800" cy="421203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4  Soar we now where Christ hath led,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Following our exalted Head; </a:t>
            </a:r>
            <a:br>
              <a:rPr lang="en-GB" altLang="en-US" sz="3600" b="1" dirty="0">
                <a:solidFill>
                  <a:srgbClr val="FFFF00"/>
                </a:solidFill>
                <a:latin typeface="Arial" panose="020B0604020202020204" pitchFamily="34" charset="0"/>
                <a:cs typeface="Arial" panose="020B0604020202020204" pitchFamily="34" charset="0"/>
              </a:rPr>
            </a:br>
            <a:r>
              <a:rPr lang="en-GB" altLang="en-US" sz="3600" b="1" dirty="0">
                <a:solidFill>
                  <a:srgbClr val="FFFF00"/>
                </a:solidFill>
                <a:latin typeface="Arial" panose="020B0604020202020204" pitchFamily="34" charset="0"/>
                <a:cs typeface="Arial" panose="020B0604020202020204" pitchFamily="34" charset="0"/>
              </a:rPr>
              <a:t>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Made like Him, like Him we rise;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Ours the cross, the grave, the skies: Alleluia!</a:t>
            </a:r>
          </a:p>
        </p:txBody>
      </p:sp>
    </p:spTree>
    <p:extLst>
      <p:ext uri="{BB962C8B-B14F-4D97-AF65-F5344CB8AC3E}">
        <p14:creationId xmlns:p14="http://schemas.microsoft.com/office/powerpoint/2010/main" val="208898203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685800" y="617538"/>
            <a:ext cx="8305800" cy="547416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5/5  King of Glory, Soul of bliss!</a:t>
            </a:r>
            <a:br>
              <a:rPr lang="en-GB" altLang="en-US" sz="3600" b="1" dirty="0">
                <a:solidFill>
                  <a:srgbClr val="FFFF00"/>
                </a:solidFill>
                <a:latin typeface="Arial" panose="020B0604020202020204" pitchFamily="34" charset="0"/>
                <a:cs typeface="Arial" panose="020B0604020202020204" pitchFamily="34" charset="0"/>
              </a:rPr>
            </a:br>
            <a:r>
              <a:rPr lang="en-GB" altLang="en-US" sz="3600" b="1" dirty="0">
                <a:solidFill>
                  <a:srgbClr val="FFFF00"/>
                </a:solidFill>
                <a:latin typeface="Arial" panose="020B0604020202020204" pitchFamily="34" charset="0"/>
                <a:cs typeface="Arial" panose="020B0604020202020204" pitchFamily="34" charset="0"/>
              </a:rPr>
              <a:t>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Everlasting life is this,</a:t>
            </a:r>
            <a:br>
              <a:rPr lang="en-GB" altLang="en-US" sz="3600" b="1" dirty="0">
                <a:solidFill>
                  <a:srgbClr val="FFFF00"/>
                </a:solidFill>
                <a:latin typeface="Arial" panose="020B0604020202020204" pitchFamily="34" charset="0"/>
                <a:cs typeface="Arial" panose="020B0604020202020204" pitchFamily="34" charset="0"/>
              </a:rPr>
            </a:br>
            <a:r>
              <a:rPr lang="en-GB" altLang="en-US" sz="3600" b="1" dirty="0">
                <a:solidFill>
                  <a:srgbClr val="FFFF00"/>
                </a:solidFill>
                <a:latin typeface="Arial" panose="020B0604020202020204" pitchFamily="34" charset="0"/>
                <a:cs typeface="Arial" panose="020B0604020202020204" pitchFamily="34" charset="0"/>
              </a:rPr>
              <a:t>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You to know, Your power to prove, Alleluia!</a:t>
            </a:r>
          </a:p>
          <a:p>
            <a:pPr>
              <a:spcBef>
                <a:spcPct val="0"/>
              </a:spcBef>
              <a:buFontTx/>
              <a:buNone/>
            </a:pPr>
            <a:r>
              <a:rPr lang="en-GB" altLang="en-US" sz="3600" b="1" dirty="0">
                <a:solidFill>
                  <a:srgbClr val="FFFF00"/>
                </a:solidFill>
                <a:latin typeface="Arial" panose="020B0604020202020204" pitchFamily="34" charset="0"/>
                <a:cs typeface="Arial" panose="020B0604020202020204" pitchFamily="34" charset="0"/>
              </a:rPr>
              <a:t>Thus to sing, and thus to love: </a:t>
            </a:r>
            <a:br>
              <a:rPr lang="en-GB" altLang="en-US" sz="3600" b="1" dirty="0">
                <a:solidFill>
                  <a:srgbClr val="FFFF00"/>
                </a:solidFill>
                <a:latin typeface="Arial" panose="020B0604020202020204" pitchFamily="34" charset="0"/>
                <a:cs typeface="Arial" panose="020B0604020202020204" pitchFamily="34" charset="0"/>
              </a:rPr>
            </a:br>
            <a:r>
              <a:rPr lang="en-GB" altLang="en-US" sz="3600" b="1" dirty="0">
                <a:solidFill>
                  <a:srgbClr val="FFFF00"/>
                </a:solidFill>
                <a:latin typeface="Arial" panose="020B0604020202020204" pitchFamily="34" charset="0"/>
                <a:cs typeface="Arial" panose="020B0604020202020204" pitchFamily="34" charset="0"/>
              </a:rPr>
              <a:t>Alleluia! </a:t>
            </a:r>
          </a:p>
          <a:p>
            <a:pPr algn="r">
              <a:spcBef>
                <a:spcPct val="0"/>
              </a:spcBef>
              <a:buFontTx/>
              <a:buNone/>
            </a:pPr>
            <a:endParaRPr lang="en-GB" altLang="en-US" b="1" dirty="0">
              <a:latin typeface="Arial" panose="020B0604020202020204" pitchFamily="34" charset="0"/>
              <a:cs typeface="Arial" panose="020B0604020202020204" pitchFamily="34" charset="0"/>
            </a:endParaRPr>
          </a:p>
          <a:p>
            <a:pPr algn="r">
              <a:spcBef>
                <a:spcPct val="0"/>
              </a:spcBef>
              <a:buFontTx/>
              <a:buNone/>
            </a:pPr>
            <a:endParaRPr lang="en-GB" altLang="en-US" b="1" dirty="0">
              <a:latin typeface="Arial" panose="020B0604020202020204" pitchFamily="34" charset="0"/>
              <a:cs typeface="Arial" panose="020B0604020202020204" pitchFamily="34" charset="0"/>
            </a:endParaRPr>
          </a:p>
          <a:p>
            <a:pPr algn="r">
              <a:spcBef>
                <a:spcPct val="0"/>
              </a:spcBef>
              <a:buFontTx/>
              <a:buNone/>
            </a:pPr>
            <a:endParaRPr lang="en-GB" altLang="en-US" b="1" dirty="0">
              <a:latin typeface="Arial" panose="020B0604020202020204" pitchFamily="34" charset="0"/>
              <a:cs typeface="Arial" panose="020B0604020202020204" pitchFamily="34" charset="0"/>
            </a:endParaRPr>
          </a:p>
          <a:p>
            <a:pPr algn="r">
              <a:spcBef>
                <a:spcPct val="0"/>
              </a:spcBef>
              <a:buFontTx/>
              <a:buNone/>
            </a:pPr>
            <a:r>
              <a:rPr lang="en-GB" altLang="en-US" b="1" dirty="0">
                <a:solidFill>
                  <a:schemeClr val="bg1"/>
                </a:solidFill>
                <a:latin typeface="Arial" panose="020B0604020202020204" pitchFamily="34" charset="0"/>
                <a:cs typeface="Arial" panose="020B0604020202020204" pitchFamily="34" charset="0"/>
              </a:rPr>
              <a:t>Charles Wesley (1707-88)</a:t>
            </a:r>
          </a:p>
        </p:txBody>
      </p:sp>
    </p:spTree>
    <p:extLst>
      <p:ext uri="{BB962C8B-B14F-4D97-AF65-F5344CB8AC3E}">
        <p14:creationId xmlns:p14="http://schemas.microsoft.com/office/powerpoint/2010/main" val="418855778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63277664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0725" y="142379"/>
            <a:ext cx="7328079" cy="6715621"/>
          </a:xfrm>
          <a:prstGeom prst="rect">
            <a:avLst/>
          </a:prstGeom>
        </p:spPr>
        <p:txBody>
          <a:bodyPr wrap="square">
            <a:spAutoFit/>
          </a:bodyPr>
          <a:lstStyle/>
          <a:p>
            <a:pPr>
              <a:lnSpc>
                <a:spcPct val="107000"/>
              </a:lnSpc>
              <a:spcAft>
                <a:spcPts val="800"/>
              </a:spcAft>
            </a:pP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Let us pray together</a:t>
            </a:r>
          </a:p>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Resurrection God, you offer life overcoming death, love overcoming emptiness, light overcoming darkness. </a:t>
            </a:r>
            <a:endParaRPr lang="en-GB" sz="36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endParaRPr lang="en-GB" sz="36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I give you thanks for the hundred small and powerful ways I experience resurrection every day. </a:t>
            </a:r>
            <a:endParaRPr lang="en-GB" sz="36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GB" sz="3600" dirty="0">
                <a:solidFill>
                  <a:srgbClr val="FFFF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16792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4265" y="239792"/>
            <a:ext cx="7640999" cy="6020238"/>
          </a:xfrm>
          <a:prstGeom prst="rect">
            <a:avLst/>
          </a:prstGeom>
        </p:spPr>
        <p:txBody>
          <a:bodyPr wrap="square">
            <a:spAutoFit/>
          </a:bodyPr>
          <a:lstStyle/>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Thank you for Jesus, who shows us how to live as a resurrection people, living defiant and in resistance to death. </a:t>
            </a:r>
          </a:p>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For those times when I have failed to challenge the things of death, the political systems, relationships, selfish desires, I’m sorry.</a:t>
            </a:r>
            <a:endParaRPr lang="en-GB" sz="3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514607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6708" y="125798"/>
            <a:ext cx="7856113" cy="6613029"/>
          </a:xfrm>
          <a:prstGeom prst="rect">
            <a:avLst/>
          </a:prstGeom>
        </p:spPr>
        <p:txBody>
          <a:bodyPr wrap="square">
            <a:spAutoFit/>
          </a:bodyPr>
          <a:lstStyle/>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For those times when I have failed to resist death and ignored your call to live the life I am gifted, I’m sorry. </a:t>
            </a:r>
          </a:p>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I trust that you forgive me, I hear your forgiveness intertwined with your call to me to live the life I am gifted, and I trust that you are merciful in all ways. Amen. </a:t>
            </a:r>
            <a:endParaRPr lang="en-GB" sz="3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586510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669" y="1437093"/>
            <a:ext cx="8794356" cy="3416320"/>
          </a:xfrm>
          <a:prstGeom prst="rect">
            <a:avLst/>
          </a:prstGeom>
        </p:spPr>
        <p:txBody>
          <a:bodyPr wrap="square">
            <a:spAutoFit/>
          </a:bodyPr>
          <a:lstStyle/>
          <a:p>
            <a:pPr marL="342900" lvl="0" indent="-342900" algn="ctr" eaLnBrk="0" fontAlgn="base" hangingPunct="0">
              <a:spcBef>
                <a:spcPct val="0"/>
              </a:spcBef>
              <a:spcAft>
                <a:spcPct val="0"/>
              </a:spcAft>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1  Christ is alive! Let Christians sing.</a:t>
            </a:r>
          </a:p>
          <a:p>
            <a:pPr marL="342900" lvl="0" indent="-342900" algn="ctr" eaLnBrk="0" fontAlgn="base" hangingPunct="0">
              <a:spcBef>
                <a:spcPct val="0"/>
              </a:spcBef>
              <a:spcAft>
                <a:spcPct val="0"/>
              </a:spcAft>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His cross stands empty to the sky.</a:t>
            </a:r>
          </a:p>
          <a:p>
            <a:pPr marL="342900" lvl="0" indent="-342900" algn="ctr" eaLnBrk="0" fontAlgn="base" hangingPunct="0">
              <a:spcBef>
                <a:spcPct val="0"/>
              </a:spcBef>
              <a:spcAft>
                <a:spcPct val="0"/>
              </a:spcAft>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Let streets and homes with praises ring.</a:t>
            </a:r>
          </a:p>
          <a:p>
            <a:pPr marL="342900" lvl="0" indent="-342900" algn="ctr" eaLnBrk="0" fontAlgn="base" hangingPunct="0">
              <a:spcBef>
                <a:spcPct val="0"/>
              </a:spcBef>
              <a:spcAft>
                <a:spcPct val="0"/>
              </a:spcAft>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Love, drowned in death, shall never die!</a:t>
            </a:r>
          </a:p>
        </p:txBody>
      </p:sp>
      <p:sp>
        <p:nvSpPr>
          <p:cNvPr id="5" name="TextBox 4"/>
          <p:cNvSpPr txBox="1"/>
          <p:nvPr/>
        </p:nvSpPr>
        <p:spPr>
          <a:xfrm>
            <a:off x="6928835" y="5782614"/>
            <a:ext cx="1558342" cy="523220"/>
          </a:xfrm>
          <a:prstGeom prst="rect">
            <a:avLst/>
          </a:prstGeom>
          <a:noFill/>
        </p:spPr>
        <p:txBody>
          <a:bodyPr wrap="square" rtlCol="0">
            <a:spAutoFit/>
          </a:bodyPr>
          <a:lstStyle/>
          <a:p>
            <a:r>
              <a:rPr lang="en-GB"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StF</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297</a:t>
            </a:r>
          </a:p>
        </p:txBody>
      </p:sp>
    </p:spTree>
    <p:extLst>
      <p:ext uri="{BB962C8B-B14F-4D97-AF65-F5344CB8AC3E}">
        <p14:creationId xmlns:p14="http://schemas.microsoft.com/office/powerpoint/2010/main" val="381197301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417454" y="6065950"/>
            <a:ext cx="4224269" cy="646331"/>
          </a:xfrm>
          <a:prstGeom prst="rect">
            <a:avLst/>
          </a:prstGeom>
          <a:noFill/>
        </p:spPr>
        <p:txBody>
          <a:bodyPr wrap="square" rtlCol="0">
            <a:spAutoFit/>
          </a:bodyPr>
          <a:lstStyle/>
          <a:p>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Matthew 28:1-10</a:t>
            </a:r>
          </a:p>
        </p:txBody>
      </p:sp>
    </p:spTree>
    <p:extLst>
      <p:ext uri="{BB962C8B-B14F-4D97-AF65-F5344CB8AC3E}">
        <p14:creationId xmlns:p14="http://schemas.microsoft.com/office/powerpoint/2010/main" val="376321002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3" name="TextBox 2"/>
          <p:cNvSpPr txBox="1"/>
          <p:nvPr/>
        </p:nvSpPr>
        <p:spPr>
          <a:xfrm>
            <a:off x="5692462" y="6001555"/>
            <a:ext cx="2215166" cy="646331"/>
          </a:xfrm>
          <a:prstGeom prst="rect">
            <a:avLst/>
          </a:prstGeom>
          <a:noFill/>
        </p:spPr>
        <p:txBody>
          <a:bodyPr wrap="square" rtlCol="0">
            <a:spAutoFit/>
          </a:bodyPr>
          <a:lstStyle/>
          <a:p>
            <a:r>
              <a:rPr lang="en-GB" sz="3600" b="1" dirty="0">
                <a:solidFill>
                  <a:srgbClr val="7030A0"/>
                </a:solidFill>
                <a:latin typeface="Tahoma" panose="020B0604030504040204" pitchFamily="34" charset="0"/>
                <a:ea typeface="Tahoma" panose="020B0604030504040204" pitchFamily="34" charset="0"/>
                <a:cs typeface="Tahoma" panose="020B0604030504040204" pitchFamily="34" charset="0"/>
              </a:rPr>
              <a:t>Sermon</a:t>
            </a:r>
          </a:p>
        </p:txBody>
      </p:sp>
    </p:spTree>
    <p:extLst>
      <p:ext uri="{BB962C8B-B14F-4D97-AF65-F5344CB8AC3E}">
        <p14:creationId xmlns:p14="http://schemas.microsoft.com/office/powerpoint/2010/main" val="35308726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rrection an invitation to see beyond pain, sorrow, and suff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5595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6089" y="1519707"/>
            <a:ext cx="4404575" cy="1046440"/>
          </a:xfrm>
          <a:prstGeom prst="rect">
            <a:avLst/>
          </a:prstGeom>
          <a:noFill/>
        </p:spPr>
        <p:txBody>
          <a:bodyPr wrap="square" rtlCol="0">
            <a:spAutoFit/>
          </a:bodyPr>
          <a:lstStyle/>
          <a:p>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‘Resurrection’</a:t>
            </a:r>
          </a:p>
          <a:p>
            <a:r>
              <a:rPr lang="en-GB" sz="2600" b="1" dirty="0">
                <a:solidFill>
                  <a:schemeClr val="bg1"/>
                </a:solidFill>
                <a:latin typeface="Tahoma" panose="020B0604030504040204" pitchFamily="34" charset="0"/>
                <a:ea typeface="Tahoma" panose="020B0604030504040204" pitchFamily="34" charset="0"/>
                <a:cs typeface="Tahoma" panose="020B0604030504040204" pitchFamily="34" charset="0"/>
              </a:rPr>
              <a:t> Mary Ann Bernard</a:t>
            </a:r>
          </a:p>
        </p:txBody>
      </p:sp>
    </p:spTree>
    <p:extLst>
      <p:ext uri="{BB962C8B-B14F-4D97-AF65-F5344CB8AC3E}">
        <p14:creationId xmlns:p14="http://schemas.microsoft.com/office/powerpoint/2010/main" val="181515355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8338" y="552237"/>
            <a:ext cx="7611414" cy="5078313"/>
          </a:xfrm>
          <a:prstGeom prst="rect">
            <a:avLst/>
          </a:prstGeom>
        </p:spPr>
        <p:txBody>
          <a:bodyPr wrap="square">
            <a:spAutoFit/>
          </a:bodyPr>
          <a:lstStyle/>
          <a:p>
            <a:pPr>
              <a:spcAft>
                <a:spcPts val="0"/>
              </a:spcAft>
            </a:pP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Chorus:</a:t>
            </a: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“Goodness is stronger than evil</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Love is stronger than hate</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Light is stronger than darkness</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Life is stronger than death.</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Victory is ours!  Victory is ours!</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Through Him who loved us.</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Victory is ours! Victory is ours!</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Through Him who loved us.”</a:t>
            </a:r>
            <a:endParaRPr lang="en-GB" sz="3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307674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6822" y="268466"/>
            <a:ext cx="7675808" cy="6327694"/>
          </a:xfrm>
          <a:prstGeom prst="rect">
            <a:avLst/>
          </a:prstGeom>
        </p:spPr>
        <p:txBody>
          <a:bodyPr wrap="square">
            <a:spAutoFit/>
          </a:bodyPr>
          <a:lstStyle/>
          <a:p>
            <a:pPr>
              <a:lnSpc>
                <a:spcPct val="107000"/>
              </a:lnSpc>
              <a:spcAft>
                <a:spcPts val="800"/>
              </a:spcAft>
            </a:pPr>
            <a:r>
              <a:rPr lang="en-GB" sz="2800" b="1" dirty="0">
                <a:solidFill>
                  <a:srgbClr val="FFFF00"/>
                </a:solidFill>
                <a:latin typeface="Tahoma" panose="020B0604030504040204" pitchFamily="34" charset="0"/>
                <a:ea typeface="Tahoma" panose="020B0604030504040204" pitchFamily="34" charset="0"/>
                <a:cs typeface="Tahoma" panose="020B0604030504040204" pitchFamily="34" charset="0"/>
              </a:rPr>
              <a:t>A time of prayer:</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Resurrection God I bring before you now my hopes, desires, needs and concerns and I trust that you hear me and help me. </a:t>
            </a:r>
            <a:b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br>
            <a:endPar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For your church, a people of resurrection; frightened, weary, hopeful – may we all know your love empowering us to live the life we are gifted. </a:t>
            </a:r>
            <a:endParaRPr lang="en-GB" sz="36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6370297"/>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8034" y="165871"/>
            <a:ext cx="8203842" cy="6186309"/>
          </a:xfrm>
          <a:prstGeom prst="rect">
            <a:avLst/>
          </a:prstGeom>
        </p:spPr>
        <p:txBody>
          <a:bodyPr wrap="square">
            <a:spAutoFit/>
          </a:bodyPr>
          <a:lstStyle/>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For your world, a people and creation; frightened, weary, determined – may we all know your love empowering us to live the life we are gifted. </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a:p>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For your vulnerable ones, the sick, the grieving, the isolated; frightened, weary, loved – may we all know your love empowering us to live the life we are gifted. </a:t>
            </a:r>
          </a:p>
        </p:txBody>
      </p:sp>
    </p:spTree>
    <p:extLst>
      <p:ext uri="{BB962C8B-B14F-4D97-AF65-F5344CB8AC3E}">
        <p14:creationId xmlns:p14="http://schemas.microsoft.com/office/powerpoint/2010/main" val="197475737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8449" y="0"/>
            <a:ext cx="8332631" cy="6801862"/>
          </a:xfrm>
          <a:prstGeom prst="rect">
            <a:avLst/>
          </a:prstGeom>
        </p:spPr>
        <p:txBody>
          <a:bodyPr wrap="square">
            <a:spAutoFit/>
          </a:bodyPr>
          <a:lstStyle/>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I especially want to pray for …..</a:t>
            </a:r>
          </a:p>
          <a:p>
            <a:pPr>
              <a:spcAft>
                <a:spcPts val="0"/>
              </a:spcAft>
            </a:pPr>
            <a:endParaRPr lang="en-GB" sz="8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Resurrection God, </a:t>
            </a: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These are my prayers, our hopes, concerns, desires and needs and I trust that you hear me and will help me, help me to be your hands, your feet, your voice in all those situations and with all those people who need to know your gift of life. </a:t>
            </a:r>
            <a:r>
              <a:rPr 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Amen.</a:t>
            </a:r>
            <a:endPar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3600" b="1" dirty="0">
                <a:solidFill>
                  <a:srgbClr val="FFFF00"/>
                </a:solidFill>
                <a:latin typeface="Tahoma" panose="020B0604030504040204" pitchFamily="34" charset="0"/>
                <a:ea typeface="Tahoma" panose="020B0604030504040204" pitchFamily="34" charset="0"/>
                <a:cs typeface="Tahoma" panose="020B0604030504040204" pitchFamily="34" charset="0"/>
              </a:rPr>
              <a:t> </a:t>
            </a:r>
          </a:p>
          <a:p>
            <a:pPr>
              <a:spcAft>
                <a:spcPts val="1500"/>
              </a:spcAft>
            </a:pPr>
            <a:r>
              <a:rPr lang="en-GB" sz="3200" b="1" i="1" dirty="0">
                <a:solidFill>
                  <a:schemeClr val="bg1"/>
                </a:solidFill>
                <a:latin typeface="Tahoma" panose="020B0604030504040204" pitchFamily="34" charset="0"/>
                <a:ea typeface="Tahoma" panose="020B0604030504040204" pitchFamily="34" charset="0"/>
                <a:cs typeface="Tahoma" panose="020B0604030504040204" pitchFamily="34" charset="0"/>
              </a:rPr>
              <a:t>Our Father ……</a:t>
            </a:r>
            <a:endParaRPr lang="en-GB"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8431685"/>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95955" y="540265"/>
            <a:ext cx="8305800" cy="4186282"/>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1  Thine be the glory,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Risen, conquering Son;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Endless is the victory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Thou o’er death hast won.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Angels in bright raiment</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Rolled the stone away,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Kept the folded grave-clothes</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Where Thy body lay.</a:t>
            </a:r>
          </a:p>
        </p:txBody>
      </p:sp>
      <p:sp>
        <p:nvSpPr>
          <p:cNvPr id="2" name="TextBox 1"/>
          <p:cNvSpPr txBox="1"/>
          <p:nvPr/>
        </p:nvSpPr>
        <p:spPr>
          <a:xfrm>
            <a:off x="6632620" y="5602310"/>
            <a:ext cx="1596980" cy="523220"/>
          </a:xfrm>
          <a:prstGeom prst="rect">
            <a:avLst/>
          </a:prstGeom>
          <a:noFill/>
        </p:spPr>
        <p:txBody>
          <a:bodyPr wrap="square" rtlCol="0">
            <a:spAutoFit/>
          </a:bodyPr>
          <a:lstStyle/>
          <a:p>
            <a:r>
              <a:rPr lang="en-GB"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StF</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313</a:t>
            </a:r>
          </a:p>
        </p:txBody>
      </p:sp>
    </p:spTree>
    <p:extLst>
      <p:ext uri="{BB962C8B-B14F-4D97-AF65-F5344CB8AC3E}">
        <p14:creationId xmlns:p14="http://schemas.microsoft.com/office/powerpoint/2010/main" val="1319322453"/>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50949" y="617538"/>
            <a:ext cx="8305800" cy="219005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Thine be the glory,</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Risen, conquering Son;</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Endless is the victory</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Thou o’er death hast won!</a:t>
            </a:r>
          </a:p>
        </p:txBody>
      </p:sp>
    </p:spTree>
    <p:extLst>
      <p:ext uri="{BB962C8B-B14F-4D97-AF65-F5344CB8AC3E}">
        <p14:creationId xmlns:p14="http://schemas.microsoft.com/office/powerpoint/2010/main" val="2005997455"/>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511865" y="643296"/>
            <a:ext cx="8305800" cy="4147645"/>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2  Lo, Jesus meets us,</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Risen from the tomb!</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Lovingly He greets us,</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Scatters fear and gloom.</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Let the church with gladness</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Hymns of triumph sing,</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For her Lord now </a:t>
            </a:r>
            <a:r>
              <a:rPr lang="en-GB" altLang="en-US" sz="3600" b="1" dirty="0" err="1">
                <a:solidFill>
                  <a:srgbClr val="FFFF00"/>
                </a:solidFill>
                <a:latin typeface="Tahoma" panose="020B0604030504040204" pitchFamily="34" charset="0"/>
                <a:ea typeface="Tahoma" panose="020B0604030504040204" pitchFamily="34" charset="0"/>
                <a:cs typeface="Tahoma" panose="020B0604030504040204" pitchFamily="34" charset="0"/>
              </a:rPr>
              <a:t>liveth</a:t>
            </a: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Death hath lost its sting.</a:t>
            </a:r>
          </a:p>
        </p:txBody>
      </p:sp>
    </p:spTree>
    <p:extLst>
      <p:ext uri="{BB962C8B-B14F-4D97-AF65-F5344CB8AC3E}">
        <p14:creationId xmlns:p14="http://schemas.microsoft.com/office/powerpoint/2010/main" val="365894397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693" y="1556316"/>
            <a:ext cx="8498143" cy="2308324"/>
          </a:xfrm>
          <a:prstGeom prst="rect">
            <a:avLst/>
          </a:prstGeom>
        </p:spPr>
        <p:txBody>
          <a:bodyPr wrap="square">
            <a:spAutoFit/>
          </a:bodyPr>
          <a:lstStyle/>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2  Christ is alive! No longer bound</a:t>
            </a:r>
          </a:p>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To distant years in Palestine,</a:t>
            </a:r>
          </a:p>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But saving, healing, here and now,</a:t>
            </a:r>
          </a:p>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And touching every place and time.</a:t>
            </a:r>
          </a:p>
        </p:txBody>
      </p:sp>
    </p:spTree>
    <p:extLst>
      <p:ext uri="{BB962C8B-B14F-4D97-AF65-F5344CB8AC3E}">
        <p14:creationId xmlns:p14="http://schemas.microsoft.com/office/powerpoint/2010/main" val="310092392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50949" y="617538"/>
            <a:ext cx="8305800" cy="219005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Thine be the glory,</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Risen, conquering Son;</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Endless is the victory</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Thou o’er death hast won!</a:t>
            </a:r>
          </a:p>
        </p:txBody>
      </p:sp>
    </p:spTree>
    <p:extLst>
      <p:ext uri="{BB962C8B-B14F-4D97-AF65-F5344CB8AC3E}">
        <p14:creationId xmlns:p14="http://schemas.microsoft.com/office/powerpoint/2010/main" val="3952079184"/>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685800" y="617538"/>
            <a:ext cx="8305800" cy="4340828"/>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3/3  No more we doubt Thee,</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Glorious Prince of life;</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Life is naught without Thee:</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Aid us in our strife;</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Make us more than conquerors,</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Through Thy deathless love;</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Bring us safe through Jordan</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To Thy home above. </a:t>
            </a:r>
          </a:p>
        </p:txBody>
      </p:sp>
    </p:spTree>
    <p:extLst>
      <p:ext uri="{BB962C8B-B14F-4D97-AF65-F5344CB8AC3E}">
        <p14:creationId xmlns:p14="http://schemas.microsoft.com/office/powerpoint/2010/main" val="259099670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50949" y="617538"/>
            <a:ext cx="8305800" cy="219005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Thine be the glory,</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Risen, conquering Son;</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Endless is the victory</a:t>
            </a:r>
          </a:p>
          <a:p>
            <a:pPr>
              <a:spcBef>
                <a:spcPct val="0"/>
              </a:spcBef>
              <a:buFontTx/>
              <a:buNone/>
            </a:pPr>
            <a:r>
              <a:rPr lang="en-GB" altLang="en-US" sz="3600" b="1" i="1" dirty="0">
                <a:solidFill>
                  <a:srgbClr val="FFFF00"/>
                </a:solidFill>
                <a:latin typeface="Arial" panose="020B0604020202020204" pitchFamily="34" charset="0"/>
                <a:cs typeface="Arial" panose="020B0604020202020204" pitchFamily="34" charset="0"/>
              </a:rPr>
              <a:t>Thou o’er death hast won!</a:t>
            </a:r>
          </a:p>
        </p:txBody>
      </p:sp>
    </p:spTree>
    <p:extLst>
      <p:ext uri="{BB962C8B-B14F-4D97-AF65-F5344CB8AC3E}">
        <p14:creationId xmlns:p14="http://schemas.microsoft.com/office/powerpoint/2010/main" val="3355379506"/>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589293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70"/>
            <a:ext cx="9144000" cy="6858000"/>
          </a:xfrm>
          <a:prstGeom prst="rect">
            <a:avLst/>
          </a:prstGeom>
        </p:spPr>
      </p:pic>
      <p:sp>
        <p:nvSpPr>
          <p:cNvPr id="3" name="Rectangle 2"/>
          <p:cNvSpPr/>
          <p:nvPr/>
        </p:nvSpPr>
        <p:spPr>
          <a:xfrm>
            <a:off x="6845120" y="1593771"/>
            <a:ext cx="2582213" cy="4241546"/>
          </a:xfrm>
          <a:prstGeom prst="rect">
            <a:avLst/>
          </a:prstGeom>
        </p:spPr>
        <p:txBody>
          <a:bodyPr wrap="square">
            <a:spAutoFit/>
          </a:bodyPr>
          <a:lstStyle/>
          <a:p>
            <a:pPr>
              <a:lnSpc>
                <a:spcPct val="107000"/>
              </a:lnSpc>
              <a:spcAft>
                <a:spcPts val="0"/>
              </a:spcAft>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May you know and live love, </a:t>
            </a:r>
          </a:p>
          <a:p>
            <a:pPr>
              <a:lnSpc>
                <a:spcPct val="107000"/>
              </a:lnSpc>
              <a:spcAft>
                <a:spcPts val="0"/>
              </a:spcAft>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May you know and live the life you are gifted.</a:t>
            </a:r>
          </a:p>
          <a:p>
            <a:pPr>
              <a:lnSpc>
                <a:spcPct val="107000"/>
              </a:lnSpc>
              <a:spcAft>
                <a:spcPts val="0"/>
              </a:spcAft>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Amen</a:t>
            </a:r>
            <a:endParaRPr lang="en-GB"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80302" y="8120"/>
            <a:ext cx="2859111" cy="4702569"/>
          </a:xfrm>
          <a:prstGeom prst="rect">
            <a:avLst/>
          </a:prstGeom>
        </p:spPr>
        <p:txBody>
          <a:bodyPr wrap="square">
            <a:spAutoFit/>
          </a:bodyPr>
          <a:lstStyle/>
          <a:p>
            <a:pPr>
              <a:lnSpc>
                <a:spcPct val="107000"/>
              </a:lnSpc>
              <a:spcAft>
                <a:spcPts val="0"/>
              </a:spcAft>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May you know life rising from the death, </a:t>
            </a:r>
          </a:p>
          <a:p>
            <a:pPr>
              <a:lnSpc>
                <a:spcPct val="107000"/>
              </a:lnSpc>
              <a:spcAft>
                <a:spcPts val="0"/>
              </a:spcAft>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May you know hope rising from the pain, </a:t>
            </a:r>
          </a:p>
          <a:p>
            <a:pPr>
              <a:lnSpc>
                <a:spcPct val="107000"/>
              </a:lnSpc>
              <a:spcAft>
                <a:spcPts val="0"/>
              </a:spcAft>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May you know light rising from the darkness,</a:t>
            </a:r>
            <a:r>
              <a:rPr lang="en-GB"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8125113"/>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332270329"/>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391963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6595" y="1579586"/>
            <a:ext cx="8917405" cy="2308324"/>
          </a:xfrm>
          <a:prstGeom prst="rect">
            <a:avLst/>
          </a:prstGeom>
        </p:spPr>
        <p:txBody>
          <a:bodyPr wrap="square">
            <a:spAutoFit/>
          </a:bodyPr>
          <a:lstStyle/>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3  In every insult, rift and war</a:t>
            </a:r>
          </a:p>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Where colour, scorn or wealth divide,</a:t>
            </a:r>
          </a:p>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Christ suffers still, yet loves the more,</a:t>
            </a:r>
          </a:p>
          <a:p>
            <a:pPr algn="ct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And lives, where even hope has die</a:t>
            </a:r>
            <a:endParaRPr lang="en-GB" sz="36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452977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183058" y="1944062"/>
            <a:ext cx="8960942" cy="2331724"/>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4  Women and men, in age and youth,</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Can feel the Spirit, hear the call,</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And find the way, the life, the truth,</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Revealed in Jesus, freed for all.</a:t>
            </a:r>
          </a:p>
        </p:txBody>
      </p:sp>
    </p:spTree>
    <p:extLst>
      <p:ext uri="{BB962C8B-B14F-4D97-AF65-F5344CB8AC3E}">
        <p14:creationId xmlns:p14="http://schemas.microsoft.com/office/powerpoint/2010/main" val="197576728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0"/>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115909" y="1712891"/>
            <a:ext cx="8882596" cy="3876540"/>
          </a:xfrm>
          <a:prstGeom prst="rect">
            <a:avLst/>
          </a:prstGeom>
          <a:no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6500" b="1" dirty="0">
                <a:solidFill>
                  <a:srgbClr val="FFFF00"/>
                </a:solidFill>
                <a:latin typeface="Tahoma" panose="020B0604030504040204" pitchFamily="34" charset="0"/>
                <a:ea typeface="Tahoma" panose="020B0604030504040204" pitchFamily="34" charset="0"/>
                <a:cs typeface="Tahoma" panose="020B0604030504040204" pitchFamily="34" charset="0"/>
              </a:rPr>
              <a:t>5/5  Christ is alive, and comes to bring</a:t>
            </a:r>
          </a:p>
          <a:p>
            <a:pPr>
              <a:spcBef>
                <a:spcPct val="0"/>
              </a:spcBef>
              <a:buFontTx/>
              <a:buNone/>
            </a:pPr>
            <a:r>
              <a:rPr lang="en-GB" altLang="en-US" sz="6500" b="1" dirty="0">
                <a:solidFill>
                  <a:srgbClr val="FFFF00"/>
                </a:solidFill>
                <a:latin typeface="Tahoma" panose="020B0604030504040204" pitchFamily="34" charset="0"/>
                <a:ea typeface="Tahoma" panose="020B0604030504040204" pitchFamily="34" charset="0"/>
                <a:cs typeface="Tahoma" panose="020B0604030504040204" pitchFamily="34" charset="0"/>
              </a:rPr>
              <a:t>Good news to this and every age,</a:t>
            </a:r>
          </a:p>
          <a:p>
            <a:pPr>
              <a:spcBef>
                <a:spcPct val="0"/>
              </a:spcBef>
              <a:buFontTx/>
              <a:buNone/>
            </a:pPr>
            <a:r>
              <a:rPr lang="en-GB" altLang="en-US" sz="6500" b="1" dirty="0">
                <a:solidFill>
                  <a:srgbClr val="FFFF00"/>
                </a:solidFill>
                <a:latin typeface="Tahoma" panose="020B0604030504040204" pitchFamily="34" charset="0"/>
                <a:ea typeface="Tahoma" panose="020B0604030504040204" pitchFamily="34" charset="0"/>
                <a:cs typeface="Tahoma" panose="020B0604030504040204" pitchFamily="34" charset="0"/>
              </a:rPr>
              <a:t>Till earth and sky and ocean ring</a:t>
            </a:r>
          </a:p>
          <a:p>
            <a:pPr>
              <a:spcBef>
                <a:spcPct val="0"/>
              </a:spcBef>
              <a:buFontTx/>
              <a:buNone/>
            </a:pPr>
            <a:r>
              <a:rPr lang="en-GB" altLang="en-US" sz="6500" b="1" dirty="0">
                <a:solidFill>
                  <a:srgbClr val="FFFF00"/>
                </a:solidFill>
                <a:latin typeface="Tahoma" panose="020B0604030504040204" pitchFamily="34" charset="0"/>
                <a:ea typeface="Tahoma" panose="020B0604030504040204" pitchFamily="34" charset="0"/>
                <a:cs typeface="Tahoma" panose="020B0604030504040204" pitchFamily="34" charset="0"/>
              </a:rPr>
              <a:t>With joy, with justice, love and praise.</a:t>
            </a:r>
          </a:p>
          <a:p>
            <a:pPr>
              <a:spcBef>
                <a:spcPct val="0"/>
              </a:spcBef>
              <a:buFontTx/>
              <a:buNone/>
            </a:pPr>
            <a:endParaRPr lang="en-GB" altLang="en-US" sz="3600" b="1" dirty="0">
              <a:latin typeface="Arial" panose="020B0604020202020204" pitchFamily="34" charset="0"/>
              <a:cs typeface="Arial" panose="020B0604020202020204" pitchFamily="34" charset="0"/>
            </a:endParaRPr>
          </a:p>
          <a:p>
            <a:pPr>
              <a:spcBef>
                <a:spcPct val="0"/>
              </a:spcBef>
              <a:buFontTx/>
              <a:buNone/>
            </a:pPr>
            <a:endParaRPr lang="en-GB" altLang="en-US" sz="3600" b="1" dirty="0">
              <a:latin typeface="Arial" panose="020B0604020202020204" pitchFamily="34" charset="0"/>
              <a:cs typeface="Arial" panose="020B0604020202020204" pitchFamily="34" charset="0"/>
            </a:endParaRPr>
          </a:p>
          <a:p>
            <a:pPr>
              <a:spcBef>
                <a:spcPct val="0"/>
              </a:spcBef>
              <a:buFontTx/>
              <a:buNone/>
            </a:pPr>
            <a:endParaRPr lang="en-GB" altLang="en-US" sz="3600" b="1" dirty="0">
              <a:latin typeface="Arial" panose="020B0604020202020204" pitchFamily="34" charset="0"/>
              <a:cs typeface="Arial" panose="020B0604020202020204" pitchFamily="34" charset="0"/>
            </a:endParaRPr>
          </a:p>
          <a:p>
            <a:pPr>
              <a:spcBef>
                <a:spcPct val="0"/>
              </a:spcBef>
              <a:buFontTx/>
              <a:buNone/>
            </a:pPr>
            <a:endParaRPr lang="en-GB" altLang="en-US" sz="3600" b="1" dirty="0">
              <a:solidFill>
                <a:schemeClr val="bg1"/>
              </a:solidFill>
              <a:latin typeface="Arial" panose="020B0604020202020204" pitchFamily="34" charset="0"/>
              <a:cs typeface="Arial" panose="020B0604020202020204" pitchFamily="34" charset="0"/>
            </a:endParaRPr>
          </a:p>
          <a:p>
            <a:pPr algn="r">
              <a:spcBef>
                <a:spcPct val="0"/>
              </a:spcBef>
              <a:buFontTx/>
              <a:buNone/>
            </a:pPr>
            <a:r>
              <a:rPr lang="en-GB" altLang="en-US" b="1" dirty="0">
                <a:solidFill>
                  <a:schemeClr val="bg1"/>
                </a:solidFill>
                <a:latin typeface="Arial" panose="020B0604020202020204" pitchFamily="34" charset="0"/>
                <a:cs typeface="Arial" panose="020B0604020202020204" pitchFamily="34" charset="0"/>
              </a:rPr>
              <a:t>Brian Wren</a:t>
            </a:r>
          </a:p>
          <a:p>
            <a:pPr algn="r">
              <a:spcBef>
                <a:spcPct val="0"/>
              </a:spcBef>
              <a:buFontTx/>
              <a:buNone/>
            </a:pPr>
            <a:r>
              <a:rPr lang="en-GB" altLang="en-US" b="1" dirty="0">
                <a:solidFill>
                  <a:schemeClr val="bg1"/>
                </a:solidFill>
                <a:latin typeface="Arial" panose="020B0604020202020204" pitchFamily="34" charset="0"/>
                <a:cs typeface="Arial" panose="020B0604020202020204" pitchFamily="34" charset="0"/>
              </a:rPr>
              <a:t>Copyright </a:t>
            </a:r>
            <a:r>
              <a:rPr lang="en-US" altLang="en-US" b="1" dirty="0">
                <a:solidFill>
                  <a:schemeClr val="bg1"/>
                </a:solidFill>
                <a:latin typeface="Arial" panose="020B0604020202020204" pitchFamily="34" charset="0"/>
                <a:cs typeface="Arial" panose="020B0604020202020204" pitchFamily="34" charset="0"/>
              </a:rPr>
              <a:t>© </a:t>
            </a:r>
            <a:r>
              <a:rPr lang="en-US" altLang="en-US" b="1" dirty="0" err="1">
                <a:solidFill>
                  <a:schemeClr val="bg1"/>
                </a:solidFill>
                <a:latin typeface="Arial" panose="020B0604020202020204" pitchFamily="34" charset="0"/>
                <a:cs typeface="Arial" panose="020B0604020202020204" pitchFamily="34" charset="0"/>
              </a:rPr>
              <a:t>Stainer</a:t>
            </a:r>
            <a:r>
              <a:rPr lang="en-US" altLang="en-US" b="1" dirty="0">
                <a:solidFill>
                  <a:schemeClr val="bg1"/>
                </a:solidFill>
                <a:latin typeface="Arial" panose="020B0604020202020204" pitchFamily="34" charset="0"/>
                <a:cs typeface="Arial" panose="020B0604020202020204" pitchFamily="34" charset="0"/>
              </a:rPr>
              <a:t> and Bell</a:t>
            </a:r>
          </a:p>
        </p:txBody>
      </p:sp>
    </p:spTree>
    <p:extLst>
      <p:ext uri="{BB962C8B-B14F-4D97-AF65-F5344CB8AC3E}">
        <p14:creationId xmlns:p14="http://schemas.microsoft.com/office/powerpoint/2010/main" val="244468912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0"/>
            <a:ext cx="9144000" cy="6286500"/>
          </a:xfrm>
          <a:prstGeom prst="rect">
            <a:avLst/>
          </a:prstGeom>
        </p:spPr>
      </p:pic>
    </p:spTree>
    <p:extLst>
      <p:ext uri="{BB962C8B-B14F-4D97-AF65-F5344CB8AC3E}">
        <p14:creationId xmlns:p14="http://schemas.microsoft.com/office/powerpoint/2010/main" val="180964835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lue purpl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333" r="8333" b="1893"/>
          <a:stretch/>
        </p:blipFill>
        <p:spPr bwMode="auto">
          <a:xfrm>
            <a:off x="0" y="-6626"/>
            <a:ext cx="9329530" cy="6864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76707" y="2059971"/>
            <a:ext cx="8305800" cy="253778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1  Low in the grave He lay,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Jesus, my Saviour,</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Waiting the coming day,</a:t>
            </a:r>
          </a:p>
          <a:p>
            <a:pPr>
              <a:spcBef>
                <a:spcPct val="0"/>
              </a:spcBef>
              <a:buFontTx/>
              <a:buNone/>
            </a:pPr>
            <a:r>
              <a:rPr lang="en-GB"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Jesus, my Lord</a:t>
            </a:r>
            <a:r>
              <a:rPr lang="en-GB" altLang="en-US" sz="3600" b="1" dirty="0">
                <a:solidFill>
                  <a:srgbClr val="FFFF00"/>
                </a:solidFill>
                <a:latin typeface="Arial" panose="020B0604020202020204" pitchFamily="34" charset="0"/>
                <a:cs typeface="Arial" panose="020B0604020202020204" pitchFamily="34" charset="0"/>
              </a:rPr>
              <a:t>:</a:t>
            </a:r>
          </a:p>
        </p:txBody>
      </p:sp>
      <p:sp>
        <p:nvSpPr>
          <p:cNvPr id="2" name="TextBox 1"/>
          <p:cNvSpPr txBox="1"/>
          <p:nvPr/>
        </p:nvSpPr>
        <p:spPr>
          <a:xfrm>
            <a:off x="6761408" y="5743977"/>
            <a:ext cx="1790164" cy="523220"/>
          </a:xfrm>
          <a:prstGeom prst="rect">
            <a:avLst/>
          </a:prstGeom>
          <a:noFill/>
        </p:spPr>
        <p:txBody>
          <a:bodyPr wrap="square" rtlCol="0">
            <a:spAutoFit/>
          </a:bodyPr>
          <a:lstStyle/>
          <a:p>
            <a:r>
              <a:rPr lang="en-GB"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StF</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305</a:t>
            </a:r>
          </a:p>
        </p:txBody>
      </p:sp>
    </p:spTree>
    <p:extLst>
      <p:ext uri="{BB962C8B-B14F-4D97-AF65-F5344CB8AC3E}">
        <p14:creationId xmlns:p14="http://schemas.microsoft.com/office/powerpoint/2010/main" val="598864777"/>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1449</Words>
  <Application>Microsoft Office PowerPoint</Application>
  <PresentationFormat>On-screen Show (4:3)</PresentationFormat>
  <Paragraphs>204</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Georgia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Bridges</dc:creator>
  <cp:lastModifiedBy>Bonni-Belle Pickard</cp:lastModifiedBy>
  <cp:revision>23</cp:revision>
  <dcterms:created xsi:type="dcterms:W3CDTF">2020-04-07T15:15:34Z</dcterms:created>
  <dcterms:modified xsi:type="dcterms:W3CDTF">2020-04-08T10:41:57Z</dcterms:modified>
</cp:coreProperties>
</file>